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395" r:id="rId4"/>
    <p:sldId id="430" r:id="rId5"/>
    <p:sldId id="431" r:id="rId6"/>
    <p:sldId id="396" r:id="rId7"/>
    <p:sldId id="397" r:id="rId8"/>
    <p:sldId id="398" r:id="rId9"/>
    <p:sldId id="399" r:id="rId10"/>
    <p:sldId id="400" r:id="rId11"/>
    <p:sldId id="426" r:id="rId12"/>
    <p:sldId id="401" r:id="rId13"/>
    <p:sldId id="402" r:id="rId14"/>
    <p:sldId id="403" r:id="rId15"/>
    <p:sldId id="404" r:id="rId16"/>
    <p:sldId id="405" r:id="rId17"/>
    <p:sldId id="406" r:id="rId18"/>
    <p:sldId id="411" r:id="rId19"/>
    <p:sldId id="408" r:id="rId20"/>
    <p:sldId id="414" r:id="rId21"/>
    <p:sldId id="412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352" r:id="rId31"/>
    <p:sldId id="393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AB"/>
    <a:srgbClr val="F9E6AB"/>
    <a:srgbClr val="F9FAAB"/>
    <a:srgbClr val="767691"/>
    <a:srgbClr val="7676AA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>
        <p:scale>
          <a:sx n="66" d="100"/>
          <a:sy n="66" d="100"/>
        </p:scale>
        <p:origin x="600" y="20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30-04-2014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30-04-2014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30-04-2014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30-04-2014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umbr.eu/blog/how-many-java-developers-in-the-world" TargetMode="External"/><Relationship Id="rId2" Type="http://schemas.openxmlformats.org/officeDocument/2006/relationships/hyperlink" Target="http://openjdk.java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1.jpeg"/><Relationship Id="rId5" Type="http://schemas.openxmlformats.org/officeDocument/2006/relationships/image" Target="../media/image46.png"/><Relationship Id="rId10" Type="http://schemas.openxmlformats.org/officeDocument/2006/relationships/hyperlink" Target="http://www.introprogramming.info/intro-java-book/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" TargetMode="External"/><Relationship Id="rId2" Type="http://schemas.openxmlformats.org/officeDocument/2006/relationships/hyperlink" Target="http://docs.oracle.com/javase/tutorial/jav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://www.introprogramming.info/intro-java-book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untu.com/download/desktop" TargetMode="External"/><Relationship Id="rId7" Type="http://schemas.openxmlformats.org/officeDocument/2006/relationships/hyperlink" Target="https://netbeans.org/download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etbrains.com/idea/download/" TargetMode="External"/><Relationship Id="rId5" Type="http://schemas.openxmlformats.org/officeDocument/2006/relationships/hyperlink" Target="http://www.eclipse.org/downloads/index-java8.php" TargetMode="External"/><Relationship Id="rId4" Type="http://schemas.openxmlformats.org/officeDocument/2006/relationships/hyperlink" Target="https://jdk8.java.net/download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-basic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oftuni.bg/courses/csharp-bas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Java </a:t>
            </a:r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84612" y="3733800"/>
            <a:ext cx="7671014" cy="25619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3896236" y="755794"/>
            <a:ext cx="2370905" cy="23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73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Teodor Kurtev</a:t>
            </a:r>
            <a:endParaRPr lang="en-US" b="1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/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Top </a:t>
            </a:r>
            <a:r>
              <a:rPr lang="en-US" sz="3200" dirty="0"/>
              <a:t>performing graduate from the Software Academy (</a:t>
            </a:r>
            <a:r>
              <a:rPr lang="en-US" sz="3200" dirty="0" smtClean="0"/>
              <a:t>2013)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developer </a:t>
            </a:r>
            <a:r>
              <a:rPr lang="en-US" sz="3200" dirty="0"/>
              <a:t>@ </a:t>
            </a:r>
            <a:r>
              <a:rPr lang="en-US" sz="3200" dirty="0" smtClean="0"/>
              <a:t>XS Software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</a:t>
            </a:r>
            <a:r>
              <a:rPr lang="en-US" dirty="0" smtClean="0"/>
              <a:t>(2)</a:t>
            </a:r>
            <a:endParaRPr lang="en-US" dirty="0"/>
          </a:p>
        </p:txBody>
      </p:sp>
      <p:pic>
        <p:nvPicPr>
          <p:cNvPr id="4100" name="Picture 4" descr="http://academy.telerik.com/images/default-source/default-album/teodor-kurtev.jpg?sfvrsn=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18612" y="1371600"/>
            <a:ext cx="1957065" cy="2362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6674" r="9999"/>
          <a:stretch/>
        </p:blipFill>
        <p:spPr>
          <a:xfrm>
            <a:off x="9221855" y="4114602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3362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15+</a:t>
            </a:r>
            <a:r>
              <a:rPr lang="en-US" dirty="0" smtClean="0"/>
              <a:t> </a:t>
            </a:r>
            <a:r>
              <a:rPr lang="en-US" dirty="0" smtClean="0"/>
              <a:t>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Developers from the software industry</a:t>
            </a:r>
          </a:p>
          <a:p>
            <a:pPr lvl="1"/>
            <a:r>
              <a:rPr lang="en-US" dirty="0" smtClean="0"/>
              <a:t>Scholarship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00600"/>
            <a:ext cx="10111528" cy="854376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</a:t>
            </a:r>
            <a:r>
              <a:rPr lang="en-US" dirty="0" smtClean="0"/>
              <a:t>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~10-20 hours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5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7-27 May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</a:t>
            </a:r>
            <a:r>
              <a:rPr lang="en-US" dirty="0" smtClean="0"/>
              <a:t>26-27 May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</a:t>
            </a:r>
            <a:r>
              <a:rPr lang="en-US" dirty="0" smtClean="0"/>
              <a:t>Java </a:t>
            </a:r>
            <a:r>
              <a:rPr lang="en-US" dirty="0" smtClean="0"/>
              <a:t>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platform </a:t>
            </a:r>
            <a:r>
              <a:rPr lang="en-US" dirty="0" smtClean="0"/>
              <a:t>is very popular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Free </a:t>
            </a:r>
            <a:r>
              <a:rPr lang="en-US" dirty="0"/>
              <a:t>and </a:t>
            </a:r>
            <a:r>
              <a:rPr lang="en-US" dirty="0" smtClean="0"/>
              <a:t>open-source software (see </a:t>
            </a:r>
            <a:r>
              <a:rPr lang="en-US" dirty="0" smtClean="0">
                <a:hlinkClick r:id="rId2"/>
              </a:rPr>
              <a:t>OpenJDK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</a:t>
            </a:r>
            <a:r>
              <a:rPr lang="en-US" dirty="0" smtClean="0"/>
              <a:t>everywhere, on millions of devices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Supported by big players: Oracle, IBM, Google, SAP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Runs many languages: Java, Python, Ruby, Groovy, Closure,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 language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</a:t>
            </a:r>
            <a:r>
              <a:rPr lang="en-US" dirty="0" smtClean="0"/>
              <a:t>object-oriented </a:t>
            </a:r>
            <a:r>
              <a:rPr lang="en-US" dirty="0" smtClean="0"/>
              <a:t>language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7-10 millions Java developers in 2012 (</a:t>
            </a:r>
            <a:r>
              <a:rPr lang="en-US" dirty="0">
                <a:hlinkClick r:id="rId3"/>
              </a:rPr>
              <a:t>source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Java?</a:t>
            </a:r>
            <a:endParaRPr lang="en-US" dirty="0"/>
          </a:p>
        </p:txBody>
      </p:sp>
      <p:pic>
        <p:nvPicPr>
          <p:cNvPr id="11266" name="Picture 2" descr="https://www.eclipse.org/xtend/images/java8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2" y="1371600"/>
            <a:ext cx="1800000" cy="1921501"/>
          </a:xfrm>
          <a:prstGeom prst="roundRect">
            <a:avLst>
              <a:gd name="adj" fmla="val 4912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Java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99" b="7510"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</a:t>
            </a:r>
            <a:r>
              <a:rPr lang="en-US" dirty="0" smtClean="0"/>
              <a:t>"Java </a:t>
            </a:r>
            <a:r>
              <a:rPr lang="en-US" dirty="0" smtClean="0"/>
              <a:t>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</a:t>
            </a:r>
            <a:r>
              <a:rPr lang="en-US" dirty="0"/>
              <a:t>practical problems for </a:t>
            </a:r>
            <a:r>
              <a:rPr lang="en-US" dirty="0" smtClean="0"/>
              <a:t>5 </a:t>
            </a:r>
            <a:r>
              <a:rPr lang="en-US" dirty="0" smtClean="0"/>
              <a:t>hours</a:t>
            </a:r>
          </a:p>
          <a:p>
            <a:pPr lvl="2"/>
            <a:r>
              <a:rPr lang="en-US" dirty="0" smtClean="0"/>
              <a:t>1 </a:t>
            </a:r>
            <a:r>
              <a:rPr lang="en-US" dirty="0" smtClean="0"/>
              <a:t>easy</a:t>
            </a:r>
            <a:r>
              <a:rPr lang="en-US" dirty="0" smtClean="0"/>
              <a:t>, </a:t>
            </a:r>
            <a:r>
              <a:rPr lang="en-US" dirty="0" smtClean="0"/>
              <a:t>2 </a:t>
            </a:r>
            <a:r>
              <a:rPr lang="en-US" dirty="0" smtClean="0"/>
              <a:t>with </a:t>
            </a:r>
            <a:r>
              <a:rPr lang="en-US" dirty="0" smtClean="0"/>
              <a:t>loops, 1 with arrays / sets / strings</a:t>
            </a:r>
          </a:p>
          <a:p>
            <a:pPr lvl="2"/>
            <a:r>
              <a:rPr lang="en-US" dirty="0" smtClean="0"/>
              <a:t>You should code in Java</a:t>
            </a:r>
            <a:endParaRPr lang="en-US" dirty="0" smtClean="0"/>
          </a:p>
          <a:p>
            <a:pPr lvl="1"/>
            <a:r>
              <a:rPr lang="en-US" dirty="0" smtClean="0"/>
              <a:t>Automated </a:t>
            </a:r>
            <a:r>
              <a:rPr lang="en-US" dirty="0" smtClean="0"/>
              <a:t>judge system </a:t>
            </a:r>
            <a:r>
              <a:rPr lang="en-US" dirty="0" smtClean="0"/>
              <a:t>with </a:t>
            </a:r>
            <a:r>
              <a:rPr lang="en-US" dirty="0" smtClean="0"/>
              <a:t>real-time </a:t>
            </a:r>
            <a:r>
              <a:rPr lang="en-US" dirty="0" smtClean="0"/>
              <a:t>feedback</a:t>
            </a:r>
          </a:p>
          <a:p>
            <a:pPr lvl="2"/>
            <a:r>
              <a:rPr lang="en-US" dirty="0" smtClean="0">
                <a:hlinkClick r:id="rId2"/>
              </a:rPr>
              <a:t>http://judge.softuni.bg</a:t>
            </a:r>
            <a:endParaRPr lang="en-US" dirty="0" smtClean="0"/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</a:t>
            </a:r>
            <a:r>
              <a:rPr lang="en-US" dirty="0" smtClean="0"/>
              <a:t>stil</a:t>
            </a:r>
            <a:r>
              <a:rPr lang="en-US" dirty="0" smtClean="0"/>
              <a:t>l </a:t>
            </a:r>
            <a:r>
              <a:rPr lang="en-US" dirty="0" smtClean="0"/>
              <a:t>not </a:t>
            </a:r>
            <a:r>
              <a:rPr lang="en-US" dirty="0" smtClean="0"/>
              <a:t>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Java Basics </a:t>
            </a:r>
            <a:r>
              <a:rPr lang="en-US" dirty="0" smtClean="0"/>
              <a:t>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57688" y="4419600"/>
            <a:ext cx="2536723" cy="182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5199" y="1661055"/>
            <a:ext cx="2492995" cy="21890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781000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212" y="1447800"/>
            <a:ext cx="2073022" cy="20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emanuelscirlet.com/uploads/fbimg/jav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76" t="-4548" r="-4676" b="-4548"/>
          <a:stretch/>
        </p:blipFill>
        <p:spPr bwMode="auto">
          <a:xfrm>
            <a:off x="7770812" y="4038600"/>
            <a:ext cx="3721205" cy="2246691"/>
          </a:xfrm>
          <a:prstGeom prst="rect">
            <a:avLst/>
          </a:prstGeom>
          <a:solidFill>
            <a:schemeClr val="tx1"/>
          </a:solidFill>
          <a:effectLst>
            <a:softEdge rad="31750"/>
          </a:effectLst>
        </p:spPr>
      </p:pic>
      <p:pic>
        <p:nvPicPr>
          <p:cNvPr id="2052" name="Picture 4" descr="http://teks.co.in/site/blog/wp-content/uploads/2014/03/eclipse_bckgr_logo_fc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98109" y="1447798"/>
            <a:ext cx="3630303" cy="2062673"/>
          </a:xfrm>
          <a:prstGeom prst="roundRect">
            <a:avLst>
              <a:gd name="adj" fmla="val 1814"/>
            </a:avLst>
          </a:prstGeom>
          <a:solidFill>
            <a:schemeClr val="tx1"/>
          </a:solidFill>
          <a:ln>
            <a:solidFill>
              <a:srgbClr val="76769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74">
            <a:off x="4873332" y="4206342"/>
            <a:ext cx="2028802" cy="202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91" y="3276600"/>
            <a:ext cx="2060021" cy="2935531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C#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12812" y="1924966"/>
            <a:ext cx="103632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softuni.bg/trainings/coursesinstances/details/1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Java </a:t>
            </a:r>
            <a:r>
              <a:rPr lang="en-US" dirty="0" smtClean="0"/>
              <a:t>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sz="3600" dirty="0"/>
              <a:t>for the Java Basics </a:t>
            </a:r>
            <a:r>
              <a:rPr lang="en-US" sz="3600" dirty="0" smtClean="0"/>
              <a:t>course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The official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Java Tutorial </a:t>
            </a:r>
            <a:r>
              <a:rPr lang="en-US" sz="3600" dirty="0" smtClean="0"/>
              <a:t>from Oracle: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http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://docs.oracle.com/javase/tutorial/java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/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905000"/>
            <a:ext cx="9500823" cy="2895600"/>
          </a:xfrm>
        </p:spPr>
        <p:txBody>
          <a:bodyPr>
            <a:noAutofit/>
          </a:bodyPr>
          <a:lstStyle/>
          <a:p>
            <a:pPr marL="533400" lvl="1" indent="-266700"/>
            <a:r>
              <a:rPr lang="en-US" sz="2800" dirty="0" smtClean="0"/>
              <a:t>“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sz="2800" dirty="0" smtClean="0"/>
              <a:t>”, </a:t>
            </a:r>
            <a:r>
              <a:rPr lang="en-US" sz="2800" dirty="0" smtClean="0"/>
              <a:t>by Svetlin Nakov &amp; Co</a:t>
            </a:r>
            <a:r>
              <a:rPr lang="en-US" sz="2800" dirty="0"/>
              <a:t>., </a:t>
            </a:r>
            <a:r>
              <a:rPr lang="en-US" sz="2800" dirty="0" smtClean="0"/>
              <a:t>2009, </a:t>
            </a:r>
            <a:r>
              <a:rPr lang="en-US" sz="2800" dirty="0"/>
              <a:t>ISBN </a:t>
            </a:r>
            <a:r>
              <a:rPr lang="en-US" sz="2800" dirty="0" smtClean="0"/>
              <a:t>9789544000554</a:t>
            </a:r>
          </a:p>
          <a:p>
            <a:pPr marL="533400" lvl="1" indent="-266700"/>
            <a:r>
              <a:rPr lang="en-US" sz="2800" dirty="0" smtClean="0"/>
              <a:t>Bulgarian version only available </a:t>
            </a:r>
            <a:r>
              <a:rPr lang="en-US" sz="2800" dirty="0" smtClean="0"/>
              <a:t>(as PDF, </a:t>
            </a:r>
            <a:r>
              <a:rPr lang="en-US" sz="2800" noProof="1" smtClean="0"/>
              <a:t>ePub</a:t>
            </a:r>
            <a:r>
              <a:rPr lang="en-US" sz="2800" dirty="0" smtClean="0"/>
              <a:t>, …)</a:t>
            </a:r>
            <a:endParaRPr lang="en-US" sz="2800" dirty="0"/>
          </a:p>
          <a:p>
            <a:pPr marL="533400" lvl="1" indent="-266700"/>
            <a:r>
              <a:rPr lang="en-US" sz="2800" dirty="0" smtClean="0"/>
              <a:t>Freely downloadable from: </a:t>
            </a:r>
            <a:r>
              <a:rPr lang="en-US" sz="2800" dirty="0" smtClean="0">
                <a:hlinkClick r:id="rId3"/>
              </a:rPr>
              <a:t>www.introprogramming.info</a:t>
            </a:r>
            <a:endParaRPr lang="en-US" sz="2800" dirty="0" smtClean="0"/>
          </a:p>
          <a:p>
            <a:pPr marL="533400" lvl="1" indent="-266700"/>
            <a:r>
              <a:rPr lang="en-US" sz="2800" dirty="0" smtClean="0"/>
              <a:t>Read chapters 1…13 (up to Strings), optionally all others</a:t>
            </a:r>
            <a:endParaRPr lang="en-US" sz="2800" dirty="0" smtClean="0"/>
          </a:p>
          <a:p>
            <a:pPr marL="533400" lvl="1" indent="-266700"/>
            <a:endParaRPr lang="en-US" sz="2800" dirty="0" smtClean="0">
              <a:hlinkClick r:id="rId3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 </a:t>
            </a:r>
            <a:r>
              <a:rPr lang="en-US" dirty="0" smtClean="0"/>
              <a:t>Java </a:t>
            </a:r>
            <a:r>
              <a:rPr lang="en-US" dirty="0" smtClean="0"/>
              <a:t>Fundamentals Textbook</a:t>
            </a:r>
            <a:endParaRPr lang="en-US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180156"/>
            <a:ext cx="1589555" cy="226511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298" y="5181600"/>
            <a:ext cx="3069714" cy="693920"/>
          </a:xfrm>
          <a:prstGeom prst="roundRect">
            <a:avLst>
              <a:gd name="adj" fmla="val 10392"/>
            </a:avLst>
          </a:prstGeom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</a:t>
            </a:r>
            <a:r>
              <a:rPr lang="en-US" dirty="0" smtClean="0"/>
              <a:t>students</a:t>
            </a:r>
            <a:endParaRPr lang="en-US" dirty="0" smtClean="0"/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Recommended software for the Java Basics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Linux</a:t>
            </a:r>
            <a:r>
              <a:rPr lang="en-US" b="1" dirty="0" smtClean="0"/>
              <a:t> </a:t>
            </a:r>
            <a:r>
              <a:rPr lang="en-US" dirty="0" smtClean="0"/>
              <a:t>(your favorite distribution), e.g. </a:t>
            </a:r>
            <a:r>
              <a:rPr lang="en-US" dirty="0" smtClean="0">
                <a:hlinkClick r:id="rId3"/>
              </a:rPr>
              <a:t>Ubuntu 14.04 Desktop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Optionally you can use Windows or other OS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JDK 8 </a:t>
            </a:r>
            <a:r>
              <a:rPr lang="en-US" dirty="0"/>
              <a:t>(Java SE Development Kit 8</a:t>
            </a:r>
            <a:r>
              <a:rPr lang="en-US" dirty="0" smtClean="0"/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Install JDK (nor JRE!) –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jdk8.java.net/download.html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Optionally you can use older Java version (e.g. JDK 6 or 7)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Eclipse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for Java 8 – </a:t>
            </a:r>
            <a:r>
              <a:rPr lang="en-US" dirty="0" smtClean="0">
                <a:hlinkClick r:id="rId5"/>
              </a:rPr>
              <a:t>www.eclipse.org/downloads/index-java8.php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 smtClean="0"/>
              <a:t>Any other Java IDE may also be used: </a:t>
            </a:r>
            <a:r>
              <a:rPr lang="en-US" noProof="1" smtClean="0">
                <a:hlinkClick r:id="rId6"/>
              </a:rPr>
              <a:t>IntelliJ IDEA</a:t>
            </a:r>
            <a:r>
              <a:rPr lang="en-US" noProof="1" smtClean="0"/>
              <a:t>, </a:t>
            </a:r>
            <a:r>
              <a:rPr lang="en-US" noProof="1" smtClean="0">
                <a:hlinkClick r:id="rId7"/>
              </a:rPr>
              <a:t>Netbeans</a:t>
            </a:r>
            <a:r>
              <a:rPr lang="en-US" noProof="1" smtClean="0"/>
              <a:t>, …</a:t>
            </a:r>
            <a:endParaRPr lang="en-US" noProof="1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dirty="0" smtClean="0"/>
              <a:t>"Java </a:t>
            </a:r>
            <a:r>
              <a:rPr lang="en-US" sz="3200" dirty="0" smtClean="0"/>
              <a:t>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steps in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Java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Java platform, </a:t>
            </a:r>
            <a:r>
              <a:rPr lang="en-US" sz="3000" dirty="0" smtClean="0"/>
              <a:t>using </a:t>
            </a:r>
            <a:r>
              <a:rPr lang="en-US" sz="3000" dirty="0" smtClean="0"/>
              <a:t>Eclipse, </a:t>
            </a:r>
            <a:r>
              <a:rPr lang="en-US" sz="3000" dirty="0" smtClean="0"/>
              <a:t>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Java Basics </a:t>
            </a:r>
            <a:r>
              <a:rPr lang="en-US" dirty="0" smtClean="0"/>
              <a:t>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 Basics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"C# Basics"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softuni.bg/courses/csharp-basics</a:t>
            </a:r>
            <a:endParaRPr lang="en-US" dirty="0" smtClean="0"/>
          </a:p>
          <a:p>
            <a:pPr lvl="1"/>
            <a:r>
              <a:rPr lang="en-US" dirty="0" smtClean="0"/>
              <a:t>The course is for beginners, but with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pic>
        <p:nvPicPr>
          <p:cNvPr id="3076" name="Picture 4" descr="http://png-3.findicons.com/files/icons/1861/xml_docs_x_tended/128/crystal_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709" y="4055776"/>
            <a:ext cx="2249029" cy="224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627813" y="3810000"/>
            <a:ext cx="2057400" cy="27405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0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dirty="0"/>
              <a:t>#</a:t>
            </a:r>
            <a:r>
              <a:rPr lang="bg-BG" dirty="0"/>
              <a:t>1</a:t>
            </a:r>
            <a:r>
              <a:rPr lang="en-US" dirty="0"/>
              <a:t>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5" name="TextBox 4"/>
            <p:cNvSpPr txBox="1"/>
            <p:nvPr/>
          </p:nvSpPr>
          <p:spPr>
            <a:xfrm>
              <a:off x="690870" y="1807559"/>
              <a:ext cx="1547082" cy="799124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 Basics</a:t>
              </a:r>
              <a:endParaRPr lang="bg-BG" sz="2200" dirty="0"/>
            </a:p>
            <a:p>
              <a:r>
                <a:rPr lang="en-US" sz="1600" dirty="0"/>
                <a:t>4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3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93498" y="1807533"/>
              <a:ext cx="3123174" cy="7991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Web Fundamentals </a:t>
              </a:r>
              <a:r>
                <a:rPr lang="bg-BG" sz="2200" dirty="0"/>
                <a:t>(</a:t>
              </a:r>
              <a:r>
                <a:rPr lang="en-US" sz="2200" dirty="0"/>
                <a:t>HTML + CSS</a:t>
              </a:r>
              <a:r>
                <a:rPr lang="bg-BG" sz="2200" dirty="0"/>
                <a:t>)</a:t>
              </a:r>
            </a:p>
            <a:p>
              <a:r>
                <a:rPr lang="en-US" sz="1600" dirty="0"/>
                <a:t>10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61010" y="1805864"/>
              <a:ext cx="1527041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PHP Basics</a:t>
              </a:r>
              <a:endParaRPr lang="bg-BG" sz="2200" dirty="0"/>
            </a:p>
            <a:p>
              <a:r>
                <a:rPr lang="bg-BG" sz="1600" dirty="0"/>
                <a:t>4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3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77430" y="1805864"/>
              <a:ext cx="2125428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Basics</a:t>
              </a:r>
              <a:endParaRPr lang="bg-BG" sz="2200" dirty="0"/>
            </a:p>
            <a:p>
              <a:r>
                <a:rPr lang="bg-BG" sz="1600" dirty="0"/>
                <a:t>5</a:t>
              </a:r>
              <a:r>
                <a:rPr lang="en-US" sz="1600" dirty="0"/>
                <a:t> times</a:t>
              </a:r>
              <a:r>
                <a:rPr lang="bg-BG" sz="1600" dirty="0"/>
                <a:t> + </a:t>
              </a:r>
              <a:r>
                <a:rPr lang="en-US" sz="1600" dirty="0" smtClean="0"/>
                <a:t>TW + exam</a:t>
              </a:r>
              <a:endParaRPr lang="bg-BG" sz="1600" dirty="0"/>
            </a:p>
            <a:p>
              <a:r>
                <a:rPr lang="bg-BG" sz="1600" dirty="0"/>
                <a:t>4 </a:t>
              </a:r>
              <a:r>
                <a:rPr lang="en-US" sz="1600" dirty="0"/>
                <a:t>weeks</a:t>
              </a:r>
              <a:r>
                <a:rPr lang="bg-BG" sz="1600" dirty="0"/>
                <a:t> * 2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Teamwork and Personal Skills</a:t>
              </a:r>
              <a:endParaRPr lang="bg-BG" sz="2200" dirty="0"/>
            </a:p>
            <a:p>
              <a:r>
                <a:rPr lang="en-US" sz="1600" dirty="0"/>
                <a:t>8 times</a:t>
              </a:r>
              <a:r>
                <a:rPr lang="bg-BG" sz="1600" dirty="0"/>
                <a:t> + </a:t>
              </a:r>
              <a:r>
                <a:rPr lang="en-US" sz="1600" dirty="0" smtClean="0"/>
                <a:t>team work project (TW)</a:t>
              </a:r>
              <a:endParaRPr lang="bg-BG" sz="1600" dirty="0"/>
            </a:p>
            <a:p>
              <a:r>
                <a:rPr lang="bg-BG" sz="1600" dirty="0"/>
                <a:t>1</a:t>
              </a:r>
              <a:r>
                <a:rPr lang="en-US" sz="1600" dirty="0"/>
                <a:t>6</a:t>
              </a:r>
              <a:r>
                <a:rPr lang="bg-BG" sz="1600" dirty="0"/>
                <a:t> </a:t>
              </a:r>
              <a:r>
                <a:rPr lang="en-US" sz="1600" dirty="0"/>
                <a:t>weeks</a:t>
              </a:r>
              <a:r>
                <a:rPr lang="bg-BG" sz="1600" dirty="0"/>
                <a:t> * 0.5 </a:t>
              </a:r>
              <a:r>
                <a:rPr lang="en-US" sz="1600" dirty="0"/>
                <a:t>times</a:t>
              </a:r>
              <a:endParaRPr lang="bg-BG" sz="16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50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65976"/>
            <a:ext cx="89384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 </a:t>
            </a:r>
            <a:r>
              <a:rPr lang="en-US" dirty="0" smtClean="0"/>
              <a:t>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934438" y="3597125"/>
              <a:ext cx="6376594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Java </a:t>
              </a:r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Basics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www.allaboutlinux.eu/wp-content/uploads/java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68" y="1147765"/>
            <a:ext cx="1921744" cy="1900235"/>
          </a:xfrm>
          <a:prstGeom prst="roundRect">
            <a:avLst>
              <a:gd name="adj" fmla="val 5442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 smtClean="0"/>
              <a:t>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Basics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</a:t>
            </a:r>
            <a:r>
              <a:rPr lang="en-US" dirty="0" smtClean="0"/>
              <a:t>Java programming</a:t>
            </a:r>
            <a:r>
              <a:rPr lang="en-US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</a:t>
            </a:r>
            <a:r>
              <a:rPr lang="en-US" dirty="0" smtClean="0"/>
              <a:t>loops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Methods, arrays, lists, sets, maps, strings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HTML</a:t>
            </a:r>
            <a:r>
              <a:rPr lang="en-US" dirty="0" smtClean="0"/>
              <a:t>, CSS, JavaScript, </a:t>
            </a:r>
            <a:r>
              <a:rPr lang="en-US" dirty="0" smtClean="0"/>
              <a:t>PHP, Python, Ruby, …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</a:t>
            </a:r>
            <a:r>
              <a:rPr lang="en-US" dirty="0" smtClean="0"/>
              <a:t>technologies &amp; mobile platforms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</a:t>
            </a:r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5122" name="Picture 2" descr="http://icons.iconarchive.com/icons/untergunter/leaf-mimes/512/text-x-java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571" y="5023084"/>
            <a:ext cx="1517840" cy="15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Course </a:t>
            </a:r>
            <a:r>
              <a:rPr lang="en-US" sz="2800" dirty="0" smtClean="0"/>
              <a:t>Introduction. Introduction </a:t>
            </a:r>
            <a:r>
              <a:rPr lang="en-US" sz="2800" dirty="0"/>
              <a:t>to </a:t>
            </a:r>
            <a:r>
              <a:rPr lang="en-US" sz="2800" dirty="0" smtClean="0"/>
              <a:t>Java, JDK and Eclipse</a:t>
            </a:r>
            <a:endParaRPr lang="en-US" sz="28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Primitive Data </a:t>
            </a:r>
            <a:r>
              <a:rPr lang="en-US" sz="2800" dirty="0" smtClean="0"/>
              <a:t>Types and Variables</a:t>
            </a:r>
            <a:br>
              <a:rPr lang="en-US" sz="2800" dirty="0" smtClean="0"/>
            </a:br>
            <a:r>
              <a:rPr lang="en-US" sz="2800" dirty="0" smtClean="0"/>
              <a:t>Operators</a:t>
            </a:r>
            <a:r>
              <a:rPr lang="en-US" sz="2800" dirty="0"/>
              <a:t>, Expressions and </a:t>
            </a:r>
            <a:r>
              <a:rPr lang="en-US" sz="2800" dirty="0" smtClean="0"/>
              <a:t>Statements</a:t>
            </a:r>
            <a:br>
              <a:rPr lang="en-US" sz="2800" dirty="0" smtClean="0"/>
            </a:br>
            <a:r>
              <a:rPr lang="en-US" sz="2800" dirty="0" smtClean="0"/>
              <a:t>Console-Based </a:t>
            </a:r>
            <a:r>
              <a:rPr lang="en-US" sz="2800" dirty="0"/>
              <a:t>Input </a:t>
            </a:r>
            <a:r>
              <a:rPr lang="en-US" sz="2800" dirty="0" smtClean="0"/>
              <a:t>and </a:t>
            </a:r>
            <a:r>
              <a:rPr lang="en-US" sz="2800" dirty="0" smtClean="0"/>
              <a:t>Output</a:t>
            </a:r>
            <a:br>
              <a:rPr lang="en-US" sz="2800" dirty="0" smtClean="0"/>
            </a:br>
            <a:r>
              <a:rPr lang="en-US" sz="2800" dirty="0" smtClean="0"/>
              <a:t>Conditional </a:t>
            </a:r>
            <a:r>
              <a:rPr lang="en-US" sz="2800" dirty="0" smtClean="0"/>
              <a:t>Statements (</a:t>
            </a:r>
            <a:r>
              <a:rPr lang="en-US" sz="28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Loops (while, do-while, for, </a:t>
            </a:r>
            <a:r>
              <a:rPr lang="en-US" sz="2800" noProof="1" smtClean="0"/>
              <a:t>foreach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dirty="0" smtClean="0"/>
              <a:t>Methods. Using Built-In Java Classes</a:t>
            </a:r>
            <a:br>
              <a:rPr lang="en-US" sz="2800" dirty="0" smtClean="0"/>
            </a:br>
            <a:r>
              <a:rPr lang="en-US" sz="2800" dirty="0" smtClean="0"/>
              <a:t>Defining and Using Java Classes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Arrays</a:t>
            </a:r>
            <a:r>
              <a:rPr lang="en-US" sz="2800" dirty="0"/>
              <a:t>, </a:t>
            </a:r>
            <a:r>
              <a:rPr lang="en-US" sz="2800" dirty="0" smtClean="0"/>
              <a:t>Strings, Lists, Dictionaries, Sets</a:t>
            </a:r>
            <a:endParaRPr lang="en-US" sz="2800" dirty="0" smtClean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</a:t>
            </a:r>
            <a:r>
              <a:rPr lang="en-US" dirty="0" smtClean="0"/>
              <a:t>Basics – Course Topics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636" y="2667000"/>
            <a:ext cx="28035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Svetlin Nakov</a:t>
            </a:r>
            <a:r>
              <a:rPr lang="en-US" dirty="0" smtClean="0"/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4963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1160</Words>
  <Application>Microsoft Office PowerPoint</Application>
  <PresentationFormat>Custom</PresentationFormat>
  <Paragraphs>246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Java Basics</vt:lpstr>
      <vt:lpstr>Table of Contents</vt:lpstr>
      <vt:lpstr>Warning: Not for Absolute Beginners</vt:lpstr>
      <vt:lpstr>Level #1 at the Software University</vt:lpstr>
      <vt:lpstr>Java Basics Course</vt:lpstr>
      <vt:lpstr>Course Objectives</vt:lpstr>
      <vt:lpstr>Java Basics – Course Topics</vt:lpstr>
      <vt:lpstr>The Trainers Team</vt:lpstr>
      <vt:lpstr>Trainers Team</vt:lpstr>
      <vt:lpstr>Trainers Team (2)</vt:lpstr>
      <vt:lpstr>Volunteer Teaching Assistants</vt:lpstr>
      <vt:lpstr>Java Basics Course: More Details </vt:lpstr>
      <vt:lpstr>Training Duration – Java Basics</vt:lpstr>
      <vt:lpstr>Why Java?</vt:lpstr>
      <vt:lpstr>Why English?</vt:lpstr>
      <vt:lpstr>Java Basics</vt:lpstr>
      <vt:lpstr>Scoring System for the "Java Basics" Course</vt:lpstr>
      <vt:lpstr>The Java Basics Exam</vt:lpstr>
      <vt:lpstr>Homework Assignments</vt:lpstr>
      <vt:lpstr>Homework Peer Reviews</vt:lpstr>
      <vt:lpstr>Resources</vt:lpstr>
      <vt:lpstr>Course Web Site &amp; Forums</vt:lpstr>
      <vt:lpstr>The Java Programming Slides and Videos</vt:lpstr>
      <vt:lpstr>Free Java Fundamentals Textbook</vt:lpstr>
      <vt:lpstr>Software University Learning System (SULS)</vt:lpstr>
      <vt:lpstr>Required Software</vt:lpstr>
      <vt:lpstr>Summary</vt:lpstr>
      <vt:lpstr>Java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Java,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2014-05-02T13:23:39Z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